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83165-3835-47FB-9E89-52CDC311B7C7}" type="datetimeFigureOut">
              <a:rPr lang="bg-BG" smtClean="0"/>
              <a:pPr/>
              <a:t>11.11.2011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04577-E818-419B-AA81-BA5D109372A4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83165-3835-47FB-9E89-52CDC311B7C7}" type="datetimeFigureOut">
              <a:rPr lang="bg-BG" smtClean="0"/>
              <a:pPr/>
              <a:t>11.11.2011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04577-E818-419B-AA81-BA5D109372A4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83165-3835-47FB-9E89-52CDC311B7C7}" type="datetimeFigureOut">
              <a:rPr lang="bg-BG" smtClean="0"/>
              <a:pPr/>
              <a:t>11.11.2011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04577-E818-419B-AA81-BA5D109372A4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83165-3835-47FB-9E89-52CDC311B7C7}" type="datetimeFigureOut">
              <a:rPr lang="bg-BG" smtClean="0"/>
              <a:pPr/>
              <a:t>11.11.2011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04577-E818-419B-AA81-BA5D109372A4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83165-3835-47FB-9E89-52CDC311B7C7}" type="datetimeFigureOut">
              <a:rPr lang="bg-BG" smtClean="0"/>
              <a:pPr/>
              <a:t>11.11.2011 г.</a:t>
            </a:fld>
            <a:endParaRPr lang="bg-B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04577-E818-419B-AA81-BA5D109372A4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83165-3835-47FB-9E89-52CDC311B7C7}" type="datetimeFigureOut">
              <a:rPr lang="bg-BG" smtClean="0"/>
              <a:pPr/>
              <a:t>11.11.2011 г.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04577-E818-419B-AA81-BA5D109372A4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83165-3835-47FB-9E89-52CDC311B7C7}" type="datetimeFigureOut">
              <a:rPr lang="bg-BG" smtClean="0"/>
              <a:pPr/>
              <a:t>11.11.2011 г.</a:t>
            </a:fld>
            <a:endParaRPr lang="bg-B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04577-E818-419B-AA81-BA5D109372A4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83165-3835-47FB-9E89-52CDC311B7C7}" type="datetimeFigureOut">
              <a:rPr lang="bg-BG" smtClean="0"/>
              <a:pPr/>
              <a:t>11.11.2011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04577-E818-419B-AA81-BA5D109372A4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83165-3835-47FB-9E89-52CDC311B7C7}" type="datetimeFigureOut">
              <a:rPr lang="bg-BG" smtClean="0"/>
              <a:pPr/>
              <a:t>11.11.2011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04577-E818-419B-AA81-BA5D109372A4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83165-3835-47FB-9E89-52CDC311B7C7}" type="datetimeFigureOut">
              <a:rPr lang="bg-BG" smtClean="0"/>
              <a:pPr/>
              <a:t>11.11.2011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04577-E818-419B-AA81-BA5D109372A4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83165-3835-47FB-9E89-52CDC311B7C7}" type="datetimeFigureOut">
              <a:rPr lang="bg-BG" smtClean="0"/>
              <a:pPr/>
              <a:t>11.11.2011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04577-E818-419B-AA81-BA5D109372A4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983165-3835-47FB-9E89-52CDC311B7C7}" type="datetimeFigureOut">
              <a:rPr lang="bg-BG" smtClean="0"/>
              <a:pPr/>
              <a:t>11.11.2011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F04577-E818-419B-AA81-BA5D109372A4}" type="slidenum">
              <a:rPr lang="bg-BG" smtClean="0"/>
              <a:pPr/>
              <a:t>‹#›</a:t>
            </a:fld>
            <a:endParaRPr lang="bg-BG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geu.biz/" TargetMode="External"/><Relationship Id="rId2" Type="http://schemas.openxmlformats.org/officeDocument/2006/relationships/hyperlink" Target="mailto:bgeu@mail.bg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hyperlink" Target="http://www.kladovo.org.rs/" TargetMode="External"/><Relationship Id="rId4" Type="http://schemas.openxmlformats.org/officeDocument/2006/relationships/hyperlink" Target="mailto:dnikolic@kladovonet.com" TargetMode="Externa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14348" y="2643182"/>
            <a:ext cx="7772400" cy="1357323"/>
          </a:xfrm>
        </p:spPr>
        <p:txBody>
          <a:bodyPr>
            <a:normAutofit fontScale="90000"/>
          </a:bodyPr>
          <a:lstStyle/>
          <a:p>
            <a:r>
              <a:rPr lang="bg-BG" sz="36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bg-BG" sz="3600" b="1" dirty="0" smtClean="0">
                <a:latin typeface="Arial" pitchFamily="34" charset="0"/>
                <a:cs typeface="Arial" pitchFamily="34" charset="0"/>
              </a:rPr>
            </a:br>
            <a:r>
              <a:rPr lang="bg-BG" sz="3600" b="1" dirty="0" smtClean="0">
                <a:latin typeface="Arial" pitchFamily="34" charset="0"/>
                <a:cs typeface="Arial" pitchFamily="34" charset="0"/>
              </a:rPr>
              <a:t>Проект </a:t>
            </a:r>
            <a:r>
              <a:rPr lang="ru-RU" sz="3600" b="1" dirty="0" smtClean="0">
                <a:latin typeface="Arial" pitchFamily="34" charset="0"/>
                <a:cs typeface="Arial" pitchFamily="34" charset="0"/>
              </a:rPr>
              <a:t>2007</a:t>
            </a:r>
            <a:r>
              <a:rPr lang="en-US" sz="3600" b="1" dirty="0" smtClean="0">
                <a:latin typeface="Arial" pitchFamily="34" charset="0"/>
                <a:cs typeface="Arial" pitchFamily="34" charset="0"/>
              </a:rPr>
              <a:t>CB</a:t>
            </a:r>
            <a:r>
              <a:rPr lang="ru-RU" sz="3600" b="1" dirty="0" smtClean="0">
                <a:latin typeface="Arial" pitchFamily="34" charset="0"/>
                <a:cs typeface="Arial" pitchFamily="34" charset="0"/>
              </a:rPr>
              <a:t>16</a:t>
            </a:r>
            <a:r>
              <a:rPr lang="en-US" sz="3600" b="1" dirty="0" smtClean="0">
                <a:latin typeface="Arial" pitchFamily="34" charset="0"/>
                <a:cs typeface="Arial" pitchFamily="34" charset="0"/>
              </a:rPr>
              <a:t>IPO</a:t>
            </a:r>
            <a:r>
              <a:rPr lang="ru-RU" sz="3600" b="1" dirty="0" smtClean="0">
                <a:latin typeface="Arial" pitchFamily="34" charset="0"/>
                <a:cs typeface="Arial" pitchFamily="34" charset="0"/>
              </a:rPr>
              <a:t>006-2009-</a:t>
            </a:r>
            <a:r>
              <a:rPr lang="de-DE" sz="3600" b="1" dirty="0" smtClean="0">
                <a:latin typeface="Arial" pitchFamily="34" charset="0"/>
                <a:cs typeface="Arial" pitchFamily="34" charset="0"/>
              </a:rPr>
              <a:t>1</a:t>
            </a:r>
            <a:r>
              <a:rPr lang="ru-RU" sz="3600" b="1" dirty="0" smtClean="0">
                <a:latin typeface="Arial" pitchFamily="34" charset="0"/>
                <a:cs typeface="Arial" pitchFamily="34" charset="0"/>
              </a:rPr>
              <a:t>-47 </a:t>
            </a:r>
            <a:r>
              <a:rPr lang="bg-BG" sz="3600" b="1" dirty="0" smtClean="0">
                <a:latin typeface="Arial" pitchFamily="34" charset="0"/>
                <a:cs typeface="Arial" pitchFamily="34" charset="0"/>
              </a:rPr>
              <a:t>‘Пчеларство без граници’ </a:t>
            </a:r>
            <a:r>
              <a:rPr lang="bg-BG" sz="1800" i="1" dirty="0" smtClean="0"/>
              <a:t/>
            </a:r>
            <a:br>
              <a:rPr lang="bg-BG" sz="1800" i="1" dirty="0" smtClean="0"/>
            </a:br>
            <a:r>
              <a:rPr lang="bg-BG" sz="1800" dirty="0" smtClean="0"/>
              <a:t/>
            </a:r>
            <a:br>
              <a:rPr lang="bg-BG" sz="1800" dirty="0" smtClean="0"/>
            </a:br>
            <a:endParaRPr lang="bg-BG" sz="1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572008"/>
            <a:ext cx="6400800" cy="1066792"/>
          </a:xfrm>
        </p:spPr>
        <p:txBody>
          <a:bodyPr>
            <a:normAutofit lnSpcReduction="10000"/>
          </a:bodyPr>
          <a:lstStyle/>
          <a:p>
            <a:r>
              <a:rPr lang="bg-BG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Настоящият проект се съ-финансира от ЕС </a:t>
            </a:r>
          </a:p>
          <a:p>
            <a:r>
              <a:rPr lang="bg-BG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чрез трансграничната програма по </a:t>
            </a:r>
          </a:p>
          <a:p>
            <a:r>
              <a:rPr lang="bg-BG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ИПП България – Сърбия </a:t>
            </a:r>
            <a:r>
              <a:rPr lang="fi-FI" sz="2000" cap="all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CCI </a:t>
            </a:r>
            <a:r>
              <a:rPr lang="bg-BG" sz="2000" cap="all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№ 2007CB16IPO006</a:t>
            </a:r>
            <a:endParaRPr lang="bg-BG" sz="20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14348" y="1785926"/>
            <a:ext cx="7772400" cy="857256"/>
          </a:xfrm>
        </p:spPr>
        <p:txBody>
          <a:bodyPr>
            <a:normAutofit fontScale="90000"/>
          </a:bodyPr>
          <a:lstStyle/>
          <a:p>
            <a:r>
              <a:rPr lang="bg-BG" sz="36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bg-BG" sz="3600" b="1" dirty="0" smtClean="0">
                <a:latin typeface="Arial" pitchFamily="34" charset="0"/>
                <a:cs typeface="Arial" pitchFamily="34" charset="0"/>
              </a:rPr>
            </a:br>
            <a:r>
              <a:rPr lang="bg-BG" sz="3600" b="1" dirty="0" smtClean="0">
                <a:latin typeface="Arial" pitchFamily="34" charset="0"/>
                <a:cs typeface="Arial" pitchFamily="34" charset="0"/>
              </a:rPr>
              <a:t>ИЗПЪЛНИТЕЛИ НА ПРОЕКТА</a:t>
            </a:r>
            <a:r>
              <a:rPr lang="bg-BG" sz="1800" i="1" dirty="0" smtClean="0"/>
              <a:t/>
            </a:r>
            <a:br>
              <a:rPr lang="bg-BG" sz="1800" i="1" dirty="0" smtClean="0"/>
            </a:br>
            <a:r>
              <a:rPr lang="bg-BG" sz="1800" dirty="0" smtClean="0"/>
              <a:t/>
            </a:r>
            <a:br>
              <a:rPr lang="bg-BG" sz="1800" dirty="0" smtClean="0"/>
            </a:br>
            <a:endParaRPr lang="bg-BG" sz="1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24" y="2428868"/>
            <a:ext cx="7715304" cy="4000528"/>
          </a:xfrm>
        </p:spPr>
        <p:txBody>
          <a:bodyPr>
            <a:normAutofit/>
          </a:bodyPr>
          <a:lstStyle/>
          <a:p>
            <a:endParaRPr lang="bg-BG" sz="2000" dirty="0" smtClean="0">
              <a:latin typeface="Arial" pitchFamily="34" charset="0"/>
              <a:cs typeface="Arial" pitchFamily="34" charset="0"/>
            </a:endParaRPr>
          </a:p>
          <a:p>
            <a:endParaRPr lang="bg-BG" sz="24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r>
              <a:rPr lang="bg-BG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Сдружение “България в Европа”, Видин, България – водещ партньор</a:t>
            </a:r>
          </a:p>
          <a:p>
            <a:endParaRPr lang="bg-BG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r>
              <a:rPr lang="bg-BG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Община Кладово - партньор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14348" y="1643050"/>
            <a:ext cx="7772400" cy="1000131"/>
          </a:xfrm>
        </p:spPr>
        <p:txBody>
          <a:bodyPr>
            <a:normAutofit fontScale="90000"/>
          </a:bodyPr>
          <a:lstStyle/>
          <a:p>
            <a:r>
              <a:rPr lang="bg-BG" sz="36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bg-BG" sz="3600" b="1" dirty="0" smtClean="0">
                <a:latin typeface="Arial" pitchFamily="34" charset="0"/>
                <a:cs typeface="Arial" pitchFamily="34" charset="0"/>
              </a:rPr>
            </a:br>
            <a:r>
              <a:rPr lang="bg-BG" sz="3600" b="1" dirty="0" smtClean="0">
                <a:latin typeface="Arial" pitchFamily="34" charset="0"/>
                <a:cs typeface="Arial" pitchFamily="34" charset="0"/>
              </a:rPr>
              <a:t>ПРОДЪЛЖИТЕЛНОСТ И МЯСТО НА ИЗПЪЛНЕНИЕ</a:t>
            </a:r>
            <a:r>
              <a:rPr lang="bg-BG" sz="1800" i="1" dirty="0" smtClean="0"/>
              <a:t/>
            </a:r>
            <a:br>
              <a:rPr lang="bg-BG" sz="1800" i="1" dirty="0" smtClean="0"/>
            </a:br>
            <a:r>
              <a:rPr lang="bg-BG" sz="1800" dirty="0" smtClean="0"/>
              <a:t/>
            </a:r>
            <a:br>
              <a:rPr lang="bg-BG" sz="1800" dirty="0" smtClean="0"/>
            </a:br>
            <a:endParaRPr lang="bg-BG" sz="1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24" y="2428868"/>
            <a:ext cx="7715304" cy="4000528"/>
          </a:xfrm>
        </p:spPr>
        <p:txBody>
          <a:bodyPr>
            <a:normAutofit/>
          </a:bodyPr>
          <a:lstStyle/>
          <a:p>
            <a:endParaRPr lang="bg-BG" sz="2000" dirty="0" smtClean="0">
              <a:latin typeface="Arial" pitchFamily="34" charset="0"/>
              <a:cs typeface="Arial" pitchFamily="34" charset="0"/>
            </a:endParaRPr>
          </a:p>
          <a:p>
            <a:endParaRPr lang="bg-BG" sz="24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bg-BG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Продължителността на проекта е 12 месеца.</a:t>
            </a:r>
          </a:p>
          <a:p>
            <a:pPr algn="just"/>
            <a:r>
              <a:rPr lang="bg-BG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Периодът на изпълнение е от 29.07.2011 г. до 28.07.2012 г.</a:t>
            </a:r>
          </a:p>
          <a:p>
            <a:pPr algn="just"/>
            <a:r>
              <a:rPr lang="bg-BG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Мястото на изпълнение на дейностите е: област Видин, България и област Бор, Сърбия.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14348" y="1643051"/>
            <a:ext cx="7772400" cy="571504"/>
          </a:xfrm>
        </p:spPr>
        <p:txBody>
          <a:bodyPr>
            <a:normAutofit fontScale="90000"/>
          </a:bodyPr>
          <a:lstStyle/>
          <a:p>
            <a:r>
              <a:rPr lang="bg-BG" sz="36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bg-BG" sz="3600" b="1" dirty="0" smtClean="0">
                <a:latin typeface="Arial" pitchFamily="34" charset="0"/>
                <a:cs typeface="Arial" pitchFamily="34" charset="0"/>
              </a:rPr>
            </a:br>
            <a:r>
              <a:rPr lang="bg-BG" sz="3600" b="1" dirty="0" smtClean="0">
                <a:latin typeface="Arial" pitchFamily="34" charset="0"/>
                <a:cs typeface="Arial" pitchFamily="34" charset="0"/>
              </a:rPr>
              <a:t>ОБЩА ЦЕЛ</a:t>
            </a:r>
            <a:r>
              <a:rPr lang="bg-BG" sz="1800" i="1" dirty="0" smtClean="0"/>
              <a:t/>
            </a:r>
            <a:br>
              <a:rPr lang="bg-BG" sz="1800" i="1" dirty="0" smtClean="0"/>
            </a:br>
            <a:r>
              <a:rPr lang="bg-BG" sz="1800" dirty="0" smtClean="0"/>
              <a:t/>
            </a:r>
            <a:br>
              <a:rPr lang="bg-BG" sz="1800" dirty="0" smtClean="0"/>
            </a:br>
            <a:endParaRPr lang="bg-BG" sz="1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24" y="2428868"/>
            <a:ext cx="7715304" cy="4000528"/>
          </a:xfrm>
        </p:spPr>
        <p:txBody>
          <a:bodyPr>
            <a:normAutofit/>
          </a:bodyPr>
          <a:lstStyle/>
          <a:p>
            <a:endParaRPr lang="bg-BG" sz="2000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bg-BG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Общата цел на проекта е да насърчи трансграничното сътрудничество и да подобри капацитета за съвместно използване на регионалния потенциал чрез подкрепа за пчеларството в двата региона и промоция на биологично пчеларство.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14348" y="1643051"/>
            <a:ext cx="7772400" cy="571504"/>
          </a:xfrm>
        </p:spPr>
        <p:txBody>
          <a:bodyPr>
            <a:normAutofit fontScale="90000"/>
          </a:bodyPr>
          <a:lstStyle/>
          <a:p>
            <a:r>
              <a:rPr lang="bg-BG" sz="36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bg-BG" sz="3600" b="1" dirty="0" smtClean="0">
                <a:latin typeface="Arial" pitchFamily="34" charset="0"/>
                <a:cs typeface="Arial" pitchFamily="34" charset="0"/>
              </a:rPr>
            </a:br>
            <a:r>
              <a:rPr lang="bg-BG" sz="3600" b="1" dirty="0" smtClean="0">
                <a:latin typeface="Arial" pitchFamily="34" charset="0"/>
                <a:cs typeface="Arial" pitchFamily="34" charset="0"/>
              </a:rPr>
              <a:t>СПЕЦИФИЧНИ ЦЕЛИ</a:t>
            </a:r>
            <a:r>
              <a:rPr lang="bg-BG" sz="1800" i="1" dirty="0" smtClean="0"/>
              <a:t/>
            </a:r>
            <a:br>
              <a:rPr lang="bg-BG" sz="1800" i="1" dirty="0" smtClean="0"/>
            </a:br>
            <a:r>
              <a:rPr lang="bg-BG" sz="1800" dirty="0" smtClean="0"/>
              <a:t/>
            </a:r>
            <a:br>
              <a:rPr lang="bg-BG" sz="1800" dirty="0" smtClean="0"/>
            </a:br>
            <a:endParaRPr lang="bg-BG" sz="1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910" y="2357430"/>
            <a:ext cx="8143932" cy="4214842"/>
          </a:xfrm>
        </p:spPr>
        <p:txBody>
          <a:bodyPr>
            <a:normAutofit fontScale="62500" lnSpcReduction="20000"/>
          </a:bodyPr>
          <a:lstStyle/>
          <a:p>
            <a:pPr algn="just"/>
            <a:r>
              <a:rPr lang="en-US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• </a:t>
            </a:r>
            <a:r>
              <a:rPr lang="bg-BG" sz="35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Промоция на добри пчеларски практики и обмен на ноу-хау по биологично пчеларство чрез провеждане на съвместен уъркшоп за презентиране на иновативни пчеларски подходи</a:t>
            </a:r>
            <a:r>
              <a:rPr lang="en-US" sz="35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;</a:t>
            </a:r>
            <a:endParaRPr lang="en-US" sz="35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n-US" sz="35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• </a:t>
            </a:r>
            <a:r>
              <a:rPr lang="bg-BG" sz="35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Повишаване на транс-граничното сътрудничество чрез разработване на база-данни на пчеларите и производителите на пчеларски инвентар в двата целеви района </a:t>
            </a:r>
            <a:r>
              <a:rPr lang="en-US" sz="35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– </a:t>
            </a:r>
            <a:r>
              <a:rPr lang="bg-BG" sz="35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Област Видин и Област Бор и провеждане на 2 съвместни пчеларски изложения – във Видин и в Кладово</a:t>
            </a:r>
            <a:r>
              <a:rPr lang="en-US" sz="35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;</a:t>
            </a:r>
            <a:endParaRPr lang="en-US" sz="35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n-US" sz="35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• </a:t>
            </a:r>
            <a:r>
              <a:rPr lang="bg-BG" sz="35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Повишаване на информираността на обществеността по  екологични теми чрез провеждане на съвместна капмания по информиране и публичност за опазване на природата и екологосъобразно поведение и промоция на биологични продукти</a:t>
            </a:r>
            <a:r>
              <a:rPr lang="en-US" sz="35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</a:t>
            </a:r>
            <a:endParaRPr lang="bg-BG" sz="35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14348" y="1643051"/>
            <a:ext cx="7772400" cy="571504"/>
          </a:xfrm>
        </p:spPr>
        <p:txBody>
          <a:bodyPr>
            <a:normAutofit fontScale="90000"/>
          </a:bodyPr>
          <a:lstStyle/>
          <a:p>
            <a:r>
              <a:rPr lang="bg-BG" sz="36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bg-BG" sz="3600" b="1" dirty="0" smtClean="0">
                <a:latin typeface="Arial" pitchFamily="34" charset="0"/>
                <a:cs typeface="Arial" pitchFamily="34" charset="0"/>
              </a:rPr>
            </a:br>
            <a:r>
              <a:rPr lang="bg-BG" sz="3600" b="1" dirty="0" smtClean="0">
                <a:latin typeface="Arial" pitchFamily="34" charset="0"/>
                <a:cs typeface="Arial" pitchFamily="34" charset="0"/>
              </a:rPr>
              <a:t>ОСНОВНИ ДЕЙНОСТИ</a:t>
            </a:r>
            <a:r>
              <a:rPr lang="bg-BG" sz="1800" i="1" dirty="0" smtClean="0"/>
              <a:t/>
            </a:r>
            <a:br>
              <a:rPr lang="bg-BG" sz="1800" i="1" dirty="0" smtClean="0"/>
            </a:br>
            <a:r>
              <a:rPr lang="bg-BG" sz="1800" dirty="0" smtClean="0"/>
              <a:t/>
            </a:r>
            <a:br>
              <a:rPr lang="bg-BG" sz="1800" dirty="0" smtClean="0"/>
            </a:br>
            <a:endParaRPr lang="bg-BG" sz="1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24" y="2428868"/>
            <a:ext cx="7715304" cy="4000528"/>
          </a:xfrm>
        </p:spPr>
        <p:txBody>
          <a:bodyPr>
            <a:normAutofit fontScale="62500" lnSpcReduction="20000"/>
          </a:bodyPr>
          <a:lstStyle/>
          <a:p>
            <a:pPr algn="just"/>
            <a:r>
              <a:rPr lang="bg-BG" sz="28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КАМПАНИЯ ЗА ИНФОРМАЦИЯ И ПУБЛИЧНОСТ:</a:t>
            </a:r>
          </a:p>
          <a:p>
            <a:pPr algn="just"/>
            <a:endParaRPr lang="bg-BG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bg-BG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1. РАЗРАБОТВАНЕ, ОТПЕЧАТВАНЕ И РАЗПРОСТРАНЕНИЕ НА:</a:t>
            </a:r>
          </a:p>
          <a:p>
            <a:pPr algn="just">
              <a:buFont typeface="Arial" pitchFamily="34" charset="0"/>
              <a:buChar char="•"/>
            </a:pPr>
            <a:r>
              <a:rPr lang="bg-BG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ИНФОРМАЦИОННИ ЛИСТОВКИ;</a:t>
            </a:r>
          </a:p>
          <a:p>
            <a:pPr algn="just">
              <a:buFont typeface="Arial" pitchFamily="34" charset="0"/>
              <a:buChar char="•"/>
            </a:pPr>
            <a:r>
              <a:rPr lang="bg-BG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ИНФОРМАЦИОННИ ПОСТЕРИ;</a:t>
            </a:r>
          </a:p>
          <a:p>
            <a:pPr algn="just">
              <a:buFont typeface="Arial" pitchFamily="34" charset="0"/>
              <a:buChar char="•"/>
            </a:pPr>
            <a:r>
              <a:rPr lang="bg-BG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ПРОМОЦИОНАЛНИ ТЕНИСКИ;</a:t>
            </a:r>
          </a:p>
          <a:p>
            <a:pPr algn="just">
              <a:buFont typeface="Arial" pitchFamily="34" charset="0"/>
              <a:buChar char="•"/>
            </a:pPr>
            <a:r>
              <a:rPr lang="bg-BG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ПРОМОЦИОНАЛНИ ШАПКИ.</a:t>
            </a:r>
          </a:p>
          <a:p>
            <a:pPr algn="just"/>
            <a:r>
              <a:rPr lang="bg-BG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2. ИЗРАБОТВАНЕ НА ДОКУМЕНТАЛЕН ФИЛМ ЗА ПЧЕЛАРСТВОТО И ПРОМОЦИЯ НА БИОЛОГИЧНОТО ПЧЕЛАРСТВО;</a:t>
            </a:r>
          </a:p>
          <a:p>
            <a:pPr algn="just"/>
            <a:r>
              <a:rPr lang="bg-BG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3. РАЗРАБОТВАНЕ И ПОДДРЪЖКА НА УЕБ САЙТ НА ПРОЕКТА;</a:t>
            </a:r>
          </a:p>
          <a:p>
            <a:pPr algn="just"/>
            <a:r>
              <a:rPr lang="bg-BG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4. ПРОВЕЖДАНЕ НА 2 КОНФЕРЕНЦИИ ЗА ПРЕЗЕНТИРАНЕ НА ПРОЕКТА;</a:t>
            </a:r>
          </a:p>
          <a:p>
            <a:pPr algn="just"/>
            <a:r>
              <a:rPr lang="bg-BG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5. РАЗРАБОТВАНЕ НА ПРЕС-СЪОБЩЕНИЯ И ПУБЛИКАЦИИ В МЕДИИТЕ.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14348" y="1643051"/>
            <a:ext cx="7772400" cy="571504"/>
          </a:xfrm>
        </p:spPr>
        <p:txBody>
          <a:bodyPr>
            <a:normAutofit fontScale="90000"/>
          </a:bodyPr>
          <a:lstStyle/>
          <a:p>
            <a:r>
              <a:rPr lang="bg-BG" sz="36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bg-BG" sz="3600" b="1" dirty="0" smtClean="0">
                <a:latin typeface="Arial" pitchFamily="34" charset="0"/>
                <a:cs typeface="Arial" pitchFamily="34" charset="0"/>
              </a:rPr>
            </a:br>
            <a:r>
              <a:rPr lang="bg-BG" sz="3600" b="1" dirty="0" smtClean="0">
                <a:latin typeface="Arial" pitchFamily="34" charset="0"/>
                <a:cs typeface="Arial" pitchFamily="34" charset="0"/>
              </a:rPr>
              <a:t>ОСНОВНИ ДЕЙНОСТИ</a:t>
            </a:r>
            <a:r>
              <a:rPr lang="bg-BG" sz="1800" i="1" dirty="0" smtClean="0"/>
              <a:t/>
            </a:r>
            <a:br>
              <a:rPr lang="bg-BG" sz="1800" i="1" dirty="0" smtClean="0"/>
            </a:br>
            <a:r>
              <a:rPr lang="bg-BG" sz="1800" dirty="0" smtClean="0"/>
              <a:t/>
            </a:r>
            <a:br>
              <a:rPr lang="bg-BG" sz="1800" dirty="0" smtClean="0"/>
            </a:br>
            <a:endParaRPr lang="bg-BG" sz="1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24" y="2428868"/>
            <a:ext cx="7715304" cy="4000528"/>
          </a:xfrm>
        </p:spPr>
        <p:txBody>
          <a:bodyPr>
            <a:normAutofit/>
          </a:bodyPr>
          <a:lstStyle/>
          <a:p>
            <a:pPr algn="just"/>
            <a:r>
              <a:rPr lang="bg-BG" sz="2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Училищна популяризационна кампания:</a:t>
            </a:r>
          </a:p>
          <a:p>
            <a:pPr algn="just"/>
            <a:endParaRPr lang="bg-BG" sz="24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bg-BG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1. Обявяване на конкурси на тема “Пчелите и светът” за:</a:t>
            </a:r>
          </a:p>
          <a:p>
            <a:pPr algn="just">
              <a:buFont typeface="Arial" pitchFamily="34" charset="0"/>
              <a:buChar char="•"/>
            </a:pPr>
            <a:r>
              <a:rPr lang="bg-BG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Най-добра детска рисунка;</a:t>
            </a:r>
          </a:p>
          <a:p>
            <a:pPr algn="just">
              <a:buFont typeface="Arial" pitchFamily="34" charset="0"/>
              <a:buChar char="•"/>
            </a:pPr>
            <a:r>
              <a:rPr lang="bg-BG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Най-добро стихотворение.</a:t>
            </a:r>
          </a:p>
          <a:p>
            <a:pPr algn="just"/>
            <a:r>
              <a:rPr lang="bg-BG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2. Избор на лого на кампанията и на проекта.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14348" y="1643051"/>
            <a:ext cx="7772400" cy="571504"/>
          </a:xfrm>
        </p:spPr>
        <p:txBody>
          <a:bodyPr>
            <a:normAutofit fontScale="90000"/>
          </a:bodyPr>
          <a:lstStyle/>
          <a:p>
            <a:r>
              <a:rPr lang="bg-BG" sz="36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bg-BG" sz="3600" b="1" dirty="0" smtClean="0">
                <a:latin typeface="Arial" pitchFamily="34" charset="0"/>
                <a:cs typeface="Arial" pitchFamily="34" charset="0"/>
              </a:rPr>
            </a:br>
            <a:r>
              <a:rPr lang="bg-BG" sz="3600" b="1" dirty="0" smtClean="0">
                <a:latin typeface="Arial" pitchFamily="34" charset="0"/>
                <a:cs typeface="Arial" pitchFamily="34" charset="0"/>
              </a:rPr>
              <a:t>ОСНОВНИ ДЕЙНОСТИ</a:t>
            </a:r>
            <a:r>
              <a:rPr lang="bg-BG" sz="1800" i="1" dirty="0" smtClean="0"/>
              <a:t/>
            </a:r>
            <a:br>
              <a:rPr lang="bg-BG" sz="1800" i="1" dirty="0" smtClean="0"/>
            </a:br>
            <a:r>
              <a:rPr lang="bg-BG" sz="1800" dirty="0" smtClean="0"/>
              <a:t/>
            </a:r>
            <a:br>
              <a:rPr lang="bg-BG" sz="1800" dirty="0" smtClean="0"/>
            </a:br>
            <a:endParaRPr lang="bg-BG" sz="1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24" y="2428868"/>
            <a:ext cx="7715304" cy="4000528"/>
          </a:xfrm>
        </p:spPr>
        <p:txBody>
          <a:bodyPr>
            <a:noAutofit/>
          </a:bodyPr>
          <a:lstStyle/>
          <a:p>
            <a:pPr algn="just"/>
            <a:r>
              <a:rPr lang="bg-BG" sz="22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Разработване на база-данни на пчеларите в транс-граничния регион:</a:t>
            </a:r>
          </a:p>
          <a:p>
            <a:pPr marL="457200" indent="-457200" algn="just">
              <a:buAutoNum type="arabicPeriod"/>
            </a:pPr>
            <a:r>
              <a:rPr lang="bg-BG" sz="2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Събиране на необходимата информация за пчеларите и производителите на пчеларски инвентар в Област Видин и Област Бор;</a:t>
            </a:r>
          </a:p>
          <a:p>
            <a:pPr algn="just"/>
            <a:r>
              <a:rPr lang="bg-BG" sz="2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2. Обобщение и анализ на събраната информация;</a:t>
            </a:r>
          </a:p>
          <a:p>
            <a:pPr algn="just"/>
            <a:r>
              <a:rPr lang="bg-BG" sz="2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3. Разработване на база-данни на пчеларите и производителите на пчеларски инвентар в Област Видин и Област Бор.</a:t>
            </a:r>
          </a:p>
          <a:p>
            <a:pPr algn="just"/>
            <a:r>
              <a:rPr lang="bg-BG" sz="2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4. Публикуване в интернет пространството.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14348" y="1643051"/>
            <a:ext cx="7772400" cy="571504"/>
          </a:xfrm>
        </p:spPr>
        <p:txBody>
          <a:bodyPr>
            <a:normAutofit fontScale="90000"/>
          </a:bodyPr>
          <a:lstStyle/>
          <a:p>
            <a:r>
              <a:rPr lang="bg-BG" sz="36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bg-BG" sz="3600" b="1" dirty="0" smtClean="0">
                <a:latin typeface="Arial" pitchFamily="34" charset="0"/>
                <a:cs typeface="Arial" pitchFamily="34" charset="0"/>
              </a:rPr>
            </a:br>
            <a:r>
              <a:rPr lang="bg-BG" sz="3600" b="1" dirty="0" smtClean="0">
                <a:latin typeface="Arial" pitchFamily="34" charset="0"/>
                <a:cs typeface="Arial" pitchFamily="34" charset="0"/>
              </a:rPr>
              <a:t>ОСНОВНИ ДЕЙНОСТИ</a:t>
            </a:r>
            <a:r>
              <a:rPr lang="bg-BG" sz="1800" i="1" dirty="0" smtClean="0"/>
              <a:t/>
            </a:r>
            <a:br>
              <a:rPr lang="bg-BG" sz="1800" i="1" dirty="0" smtClean="0"/>
            </a:br>
            <a:r>
              <a:rPr lang="bg-BG" sz="1800" dirty="0" smtClean="0"/>
              <a:t/>
            </a:r>
            <a:br>
              <a:rPr lang="bg-BG" sz="1800" dirty="0" smtClean="0"/>
            </a:br>
            <a:endParaRPr lang="bg-BG" sz="1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24" y="2714620"/>
            <a:ext cx="7715304" cy="3714776"/>
          </a:xfrm>
        </p:spPr>
        <p:txBody>
          <a:bodyPr>
            <a:noAutofit/>
          </a:bodyPr>
          <a:lstStyle/>
          <a:p>
            <a:pPr algn="just"/>
            <a:r>
              <a:rPr lang="bg-BG" sz="22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Провеждане на пчеларски уъркшоп:</a:t>
            </a:r>
          </a:p>
          <a:p>
            <a:pPr algn="just"/>
            <a:endParaRPr lang="bg-BG" sz="22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algn="just">
              <a:buAutoNum type="arabicPeriod"/>
            </a:pPr>
            <a:r>
              <a:rPr lang="bg-BG" sz="2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4-дневен – 2 дни в България и 2 дни в Сърбия;</a:t>
            </a:r>
          </a:p>
          <a:p>
            <a:pPr algn="just"/>
            <a:r>
              <a:rPr lang="bg-BG" sz="2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2. Презентиране на добри пчеларски практики;</a:t>
            </a:r>
          </a:p>
          <a:p>
            <a:pPr algn="just"/>
            <a:r>
              <a:rPr lang="bg-BG" sz="2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3. Презентиране на иновативни пчеларски практики.</a:t>
            </a:r>
          </a:p>
          <a:p>
            <a:pPr algn="just"/>
            <a:r>
              <a:rPr lang="bg-BG" sz="2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4. Обмен на практическо ноу-хау.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14348" y="1643051"/>
            <a:ext cx="7772400" cy="571504"/>
          </a:xfrm>
        </p:spPr>
        <p:txBody>
          <a:bodyPr>
            <a:normAutofit fontScale="90000"/>
          </a:bodyPr>
          <a:lstStyle/>
          <a:p>
            <a:r>
              <a:rPr lang="bg-BG" sz="36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bg-BG" sz="3600" b="1" dirty="0" smtClean="0">
                <a:latin typeface="Arial" pitchFamily="34" charset="0"/>
                <a:cs typeface="Arial" pitchFamily="34" charset="0"/>
              </a:rPr>
            </a:br>
            <a:r>
              <a:rPr lang="bg-BG" sz="3600" b="1" dirty="0" smtClean="0">
                <a:latin typeface="Arial" pitchFamily="34" charset="0"/>
                <a:cs typeface="Arial" pitchFamily="34" charset="0"/>
              </a:rPr>
              <a:t>ОСНОВНИ ДЕЙНОСТИ</a:t>
            </a:r>
            <a:r>
              <a:rPr lang="bg-BG" sz="1800" i="1" dirty="0" smtClean="0"/>
              <a:t/>
            </a:r>
            <a:br>
              <a:rPr lang="bg-BG" sz="1800" i="1" dirty="0" smtClean="0"/>
            </a:br>
            <a:r>
              <a:rPr lang="bg-BG" sz="1800" dirty="0" smtClean="0"/>
              <a:t/>
            </a:r>
            <a:br>
              <a:rPr lang="bg-BG" sz="1800" dirty="0" smtClean="0"/>
            </a:br>
            <a:endParaRPr lang="bg-BG" sz="1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24" y="2714620"/>
            <a:ext cx="7715304" cy="3714776"/>
          </a:xfrm>
        </p:spPr>
        <p:txBody>
          <a:bodyPr>
            <a:noAutofit/>
          </a:bodyPr>
          <a:lstStyle/>
          <a:p>
            <a:pPr algn="just"/>
            <a:r>
              <a:rPr lang="bg-BG" sz="2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Организиране на пчеларско изложение във Видин</a:t>
            </a:r>
            <a:r>
              <a:rPr lang="bg-BG" sz="22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:</a:t>
            </a:r>
          </a:p>
          <a:p>
            <a:pPr algn="just"/>
            <a:endParaRPr lang="bg-BG" sz="22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algn="just"/>
            <a:r>
              <a:rPr lang="bg-BG" sz="2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1. </a:t>
            </a:r>
            <a:r>
              <a:rPr lang="bg-BG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3-дневно изложение;</a:t>
            </a:r>
          </a:p>
          <a:p>
            <a:pPr algn="just"/>
            <a:r>
              <a:rPr lang="bg-BG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2. Включва теоретична – лекционна част;</a:t>
            </a:r>
          </a:p>
          <a:p>
            <a:pPr algn="just"/>
            <a:r>
              <a:rPr lang="bg-BG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3. Конкурс сред участниците с награден фонд;</a:t>
            </a:r>
          </a:p>
          <a:p>
            <a:pPr algn="just"/>
            <a:r>
              <a:rPr lang="bg-BG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4. Дарения на социални и здравни заведения;</a:t>
            </a:r>
          </a:p>
          <a:p>
            <a:pPr algn="just"/>
            <a:r>
              <a:rPr lang="bg-BG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5. Проект на Споразумение за сътрудничество в сферата на пчеларството.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14348" y="1643051"/>
            <a:ext cx="7772400" cy="571504"/>
          </a:xfrm>
        </p:spPr>
        <p:txBody>
          <a:bodyPr>
            <a:normAutofit fontScale="90000"/>
          </a:bodyPr>
          <a:lstStyle/>
          <a:p>
            <a:r>
              <a:rPr lang="bg-BG" sz="36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bg-BG" sz="3600" b="1" dirty="0" smtClean="0">
                <a:latin typeface="Arial" pitchFamily="34" charset="0"/>
                <a:cs typeface="Arial" pitchFamily="34" charset="0"/>
              </a:rPr>
            </a:br>
            <a:r>
              <a:rPr lang="bg-BG" sz="3600" b="1" dirty="0" smtClean="0">
                <a:latin typeface="Arial" pitchFamily="34" charset="0"/>
                <a:cs typeface="Arial" pitchFamily="34" charset="0"/>
              </a:rPr>
              <a:t>ОСНОВНИ ДЕЙНОСТИ</a:t>
            </a:r>
            <a:r>
              <a:rPr lang="bg-BG" sz="1800" i="1" dirty="0" smtClean="0"/>
              <a:t/>
            </a:r>
            <a:br>
              <a:rPr lang="bg-BG" sz="1800" i="1" dirty="0" smtClean="0"/>
            </a:br>
            <a:r>
              <a:rPr lang="bg-BG" sz="1800" dirty="0" smtClean="0"/>
              <a:t/>
            </a:r>
            <a:br>
              <a:rPr lang="bg-BG" sz="1800" dirty="0" smtClean="0"/>
            </a:br>
            <a:endParaRPr lang="bg-BG" sz="1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24" y="2714620"/>
            <a:ext cx="7715304" cy="3714776"/>
          </a:xfrm>
        </p:spPr>
        <p:txBody>
          <a:bodyPr>
            <a:noAutofit/>
          </a:bodyPr>
          <a:lstStyle/>
          <a:p>
            <a:pPr algn="just"/>
            <a:r>
              <a:rPr lang="bg-BG" sz="2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Организиране на пчеларско изложение в Кладово</a:t>
            </a:r>
            <a:r>
              <a:rPr lang="bg-BG" sz="22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:</a:t>
            </a:r>
          </a:p>
          <a:p>
            <a:pPr algn="just"/>
            <a:endParaRPr lang="bg-BG" sz="22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algn="just"/>
            <a:r>
              <a:rPr lang="bg-BG" sz="2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1. </a:t>
            </a:r>
            <a:r>
              <a:rPr lang="bg-BG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3-дневно изложение;</a:t>
            </a:r>
          </a:p>
          <a:p>
            <a:pPr algn="just"/>
            <a:r>
              <a:rPr lang="bg-BG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2. Включва теоретична – лекционна част;</a:t>
            </a:r>
          </a:p>
          <a:p>
            <a:pPr algn="just"/>
            <a:r>
              <a:rPr lang="bg-BG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3. Конкурс сред участниците с награден фонд;</a:t>
            </a:r>
          </a:p>
          <a:p>
            <a:pPr algn="just"/>
            <a:r>
              <a:rPr lang="bg-BG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4. Дарения на социални и здравни заведения;</a:t>
            </a:r>
          </a:p>
          <a:p>
            <a:pPr algn="just"/>
            <a:r>
              <a:rPr lang="bg-BG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5. Подписване на Споразумение за сътрудничество в сферата на пчеларството.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14348" y="1643051"/>
            <a:ext cx="7772400" cy="571504"/>
          </a:xfrm>
        </p:spPr>
        <p:txBody>
          <a:bodyPr>
            <a:normAutofit fontScale="90000"/>
          </a:bodyPr>
          <a:lstStyle/>
          <a:p>
            <a:r>
              <a:rPr lang="bg-BG" sz="36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bg-BG" sz="3600" b="1" dirty="0" smtClean="0">
                <a:latin typeface="Arial" pitchFamily="34" charset="0"/>
                <a:cs typeface="Arial" pitchFamily="34" charset="0"/>
              </a:rPr>
            </a:br>
            <a:r>
              <a:rPr lang="bg-BG" sz="3600" b="1" dirty="0" smtClean="0">
                <a:latin typeface="Arial" pitchFamily="34" charset="0"/>
                <a:cs typeface="Arial" pitchFamily="34" charset="0"/>
              </a:rPr>
              <a:t>ОСНОВНИ ДЕЙНОСТИ</a:t>
            </a:r>
            <a:r>
              <a:rPr lang="bg-BG" sz="1800" i="1" dirty="0" smtClean="0"/>
              <a:t/>
            </a:r>
            <a:br>
              <a:rPr lang="bg-BG" sz="1800" i="1" dirty="0" smtClean="0"/>
            </a:br>
            <a:r>
              <a:rPr lang="bg-BG" sz="1800" dirty="0" smtClean="0"/>
              <a:t/>
            </a:r>
            <a:br>
              <a:rPr lang="bg-BG" sz="1800" dirty="0" smtClean="0"/>
            </a:br>
            <a:endParaRPr lang="bg-BG" sz="1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24" y="2714620"/>
            <a:ext cx="7715304" cy="3714776"/>
          </a:xfrm>
        </p:spPr>
        <p:txBody>
          <a:bodyPr>
            <a:noAutofit/>
          </a:bodyPr>
          <a:lstStyle/>
          <a:p>
            <a:pPr algn="just"/>
            <a:r>
              <a:rPr lang="bg-BG" sz="2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Обобщаване на резултатите от проекта:</a:t>
            </a:r>
          </a:p>
          <a:p>
            <a:pPr algn="just"/>
            <a:endParaRPr lang="bg-BG" sz="24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algn="just"/>
            <a:r>
              <a:rPr lang="bg-BG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1. Финален обобщаващ доклад с добрите практики и научените уроци от проекта;</a:t>
            </a:r>
          </a:p>
          <a:p>
            <a:pPr algn="just"/>
            <a:r>
              <a:rPr lang="bg-BG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2. Разпространение и мултиплициране на резултатите от проекта.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14348" y="1643051"/>
            <a:ext cx="7772400" cy="571504"/>
          </a:xfrm>
        </p:spPr>
        <p:txBody>
          <a:bodyPr>
            <a:normAutofit fontScale="90000"/>
          </a:bodyPr>
          <a:lstStyle/>
          <a:p>
            <a:r>
              <a:rPr lang="bg-BG" sz="36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bg-BG" sz="3600" b="1" dirty="0" smtClean="0">
                <a:latin typeface="Arial" pitchFamily="34" charset="0"/>
                <a:cs typeface="Arial" pitchFamily="34" charset="0"/>
              </a:rPr>
            </a:br>
            <a:r>
              <a:rPr lang="bg-BG" sz="3600" b="1" dirty="0" smtClean="0">
                <a:latin typeface="Arial" pitchFamily="34" charset="0"/>
                <a:cs typeface="Arial" pitchFamily="34" charset="0"/>
              </a:rPr>
              <a:t>КОНТАКТИ</a:t>
            </a:r>
            <a:r>
              <a:rPr lang="bg-BG" sz="1800" i="1" dirty="0" smtClean="0"/>
              <a:t/>
            </a:r>
            <a:br>
              <a:rPr lang="bg-BG" sz="1800" i="1" dirty="0" smtClean="0"/>
            </a:br>
            <a:r>
              <a:rPr lang="bg-BG" sz="1800" dirty="0" smtClean="0"/>
              <a:t/>
            </a:r>
            <a:br>
              <a:rPr lang="bg-BG" sz="1800" dirty="0" smtClean="0"/>
            </a:br>
            <a:endParaRPr lang="bg-BG" sz="1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24" y="2500306"/>
            <a:ext cx="7715304" cy="3929090"/>
          </a:xfrm>
        </p:spPr>
        <p:txBody>
          <a:bodyPr>
            <a:noAutofit/>
          </a:bodyPr>
          <a:lstStyle/>
          <a:p>
            <a:pPr algn="l"/>
            <a:r>
              <a:rPr lang="bg-BG" sz="18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Сдружение „България в Европа”</a:t>
            </a:r>
          </a:p>
          <a:p>
            <a:pPr algn="l"/>
            <a:r>
              <a:rPr lang="de-DE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гр. </a:t>
            </a:r>
            <a:r>
              <a:rPr lang="bg-BG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Видин</a:t>
            </a:r>
            <a:r>
              <a:rPr lang="de-DE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bg-BG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ул. Цар Симеон Велики № 68А, ет. 2 </a:t>
            </a:r>
          </a:p>
          <a:p>
            <a:pPr algn="l"/>
            <a:r>
              <a:rPr lang="bg-BG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тел./факс</a:t>
            </a:r>
            <a:r>
              <a:rPr lang="en-US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: +359</a:t>
            </a:r>
            <a:r>
              <a:rPr lang="bg-BG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94</a:t>
            </a:r>
            <a:r>
              <a:rPr lang="ru-RU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6</a:t>
            </a:r>
            <a:r>
              <a:rPr lang="bg-BG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37595, </a:t>
            </a:r>
            <a:r>
              <a:rPr lang="en-US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GSM:</a:t>
            </a:r>
            <a:r>
              <a:rPr lang="bg-BG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08</a:t>
            </a:r>
            <a:r>
              <a:rPr lang="ru-RU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96430318</a:t>
            </a:r>
            <a:endParaRPr lang="bg-BG" sz="1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/>
            <a:r>
              <a:rPr lang="de-DE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email</a:t>
            </a:r>
            <a:r>
              <a:rPr lang="ru-RU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: </a:t>
            </a:r>
            <a:r>
              <a:rPr lang="de-DE" sz="1800" u="sng" dirty="0" smtClean="0">
                <a:latin typeface="Arial" pitchFamily="34" charset="0"/>
                <a:cs typeface="Arial" pitchFamily="34" charset="0"/>
                <a:hlinkClick r:id="rId2"/>
              </a:rPr>
              <a:t>bgeu</a:t>
            </a:r>
            <a:r>
              <a:rPr lang="ru-RU" sz="1800" u="sng" dirty="0" smtClean="0">
                <a:latin typeface="Arial" pitchFamily="34" charset="0"/>
                <a:cs typeface="Arial" pitchFamily="34" charset="0"/>
                <a:hlinkClick r:id="rId2"/>
              </a:rPr>
              <a:t>@</a:t>
            </a:r>
            <a:r>
              <a:rPr lang="de-DE" sz="1800" u="sng" dirty="0" smtClean="0">
                <a:latin typeface="Arial" pitchFamily="34" charset="0"/>
                <a:cs typeface="Arial" pitchFamily="34" charset="0"/>
                <a:hlinkClick r:id="rId2"/>
              </a:rPr>
              <a:t>mail</a:t>
            </a:r>
            <a:r>
              <a:rPr lang="ru-RU" sz="1800" u="sng" dirty="0" smtClean="0">
                <a:latin typeface="Arial" pitchFamily="34" charset="0"/>
                <a:cs typeface="Arial" pitchFamily="34" charset="0"/>
                <a:hlinkClick r:id="rId2"/>
              </a:rPr>
              <a:t>.</a:t>
            </a:r>
            <a:r>
              <a:rPr lang="de-DE" sz="1800" u="sng" dirty="0" smtClean="0">
                <a:latin typeface="Arial" pitchFamily="34" charset="0"/>
                <a:cs typeface="Arial" pitchFamily="34" charset="0"/>
                <a:hlinkClick r:id="rId2"/>
              </a:rPr>
              <a:t>bg</a:t>
            </a:r>
            <a:r>
              <a:rPr lang="bg-BG" sz="18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algn="l"/>
            <a:r>
              <a:rPr lang="en-US" sz="1800" u="sng" dirty="0" smtClean="0">
                <a:latin typeface="Arial" pitchFamily="34" charset="0"/>
                <a:cs typeface="Arial" pitchFamily="34" charset="0"/>
                <a:hlinkClick r:id="rId3"/>
              </a:rPr>
              <a:t>www.bgeu.biz</a:t>
            </a:r>
            <a:endParaRPr lang="bg-BG" sz="1800" u="sng" dirty="0" smtClean="0">
              <a:latin typeface="Arial" pitchFamily="34" charset="0"/>
              <a:cs typeface="Arial" pitchFamily="34" charset="0"/>
            </a:endParaRPr>
          </a:p>
          <a:p>
            <a:pPr algn="l"/>
            <a:endParaRPr lang="bg-BG" sz="1800" u="sng" dirty="0" smtClean="0">
              <a:latin typeface="Arial" pitchFamily="34" charset="0"/>
              <a:cs typeface="Arial" pitchFamily="34" charset="0"/>
            </a:endParaRPr>
          </a:p>
          <a:p>
            <a:pPr algn="l"/>
            <a:r>
              <a:rPr lang="bg-BG" sz="18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Община Кладово</a:t>
            </a:r>
            <a:endParaRPr lang="bg-BG" sz="1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/>
            <a:r>
              <a:rPr lang="en-US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19320 </a:t>
            </a:r>
            <a:r>
              <a:rPr lang="en-US" sz="18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Кладово</a:t>
            </a:r>
            <a:r>
              <a:rPr lang="en-US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35 </a:t>
            </a:r>
            <a:r>
              <a:rPr lang="en-US" sz="18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Kralja</a:t>
            </a:r>
            <a:r>
              <a:rPr lang="en-US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Alexandra Str. </a:t>
            </a:r>
            <a:endParaRPr lang="bg-BG" sz="1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/>
            <a:r>
              <a:rPr lang="bg-BG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тел.</a:t>
            </a:r>
            <a:r>
              <a:rPr lang="en-GB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: +38119808066, +381648754020 </a:t>
            </a:r>
            <a:r>
              <a:rPr lang="bg-BG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/факс: +38119801563</a:t>
            </a:r>
          </a:p>
          <a:p>
            <a:pPr algn="l"/>
            <a:r>
              <a:rPr lang="en-US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</a:t>
            </a:r>
            <a:r>
              <a:rPr lang="bg-BG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-</a:t>
            </a:r>
            <a:r>
              <a:rPr lang="en-US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mail</a:t>
            </a:r>
            <a:r>
              <a:rPr lang="bg-BG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: </a:t>
            </a:r>
            <a:r>
              <a:rPr lang="bg-BG" sz="1800" u="sng" dirty="0" smtClean="0">
                <a:latin typeface="Arial" pitchFamily="34" charset="0"/>
                <a:cs typeface="Arial" pitchFamily="34" charset="0"/>
                <a:hlinkClick r:id="rId4"/>
              </a:rPr>
              <a:t>dnikolic@kladovonet.com</a:t>
            </a:r>
            <a:endParaRPr lang="bg-BG" sz="1800" dirty="0" smtClean="0">
              <a:latin typeface="Arial" pitchFamily="34" charset="0"/>
              <a:cs typeface="Arial" pitchFamily="34" charset="0"/>
            </a:endParaRPr>
          </a:p>
          <a:p>
            <a:pPr algn="l"/>
            <a:r>
              <a:rPr lang="en-GB" sz="1800" u="sng" dirty="0" smtClean="0">
                <a:latin typeface="Arial" pitchFamily="34" charset="0"/>
                <a:cs typeface="Arial" pitchFamily="34" charset="0"/>
                <a:hlinkClick r:id="rId5"/>
              </a:rPr>
              <a:t>www.kladovo.org.rs</a:t>
            </a:r>
            <a:endParaRPr lang="bg-BG" sz="1800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bg-BG" sz="24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0" y="0"/>
            <a:ext cx="9144000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14348" y="1643051"/>
            <a:ext cx="7772400" cy="571504"/>
          </a:xfrm>
        </p:spPr>
        <p:txBody>
          <a:bodyPr>
            <a:normAutofit fontScale="90000"/>
          </a:bodyPr>
          <a:lstStyle/>
          <a:p>
            <a:r>
              <a:rPr lang="bg-BG" sz="36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bg-BG" sz="3600" b="1" dirty="0" smtClean="0">
                <a:latin typeface="Arial" pitchFamily="34" charset="0"/>
                <a:cs typeface="Arial" pitchFamily="34" charset="0"/>
              </a:rPr>
            </a:br>
            <a:r>
              <a:rPr lang="bg-BG" sz="1800" i="1" dirty="0" smtClean="0"/>
              <a:t/>
            </a:r>
            <a:br>
              <a:rPr lang="bg-BG" sz="1800" i="1" dirty="0" smtClean="0"/>
            </a:br>
            <a:r>
              <a:rPr lang="bg-BG" sz="1800" dirty="0" smtClean="0"/>
              <a:t/>
            </a:r>
            <a:br>
              <a:rPr lang="bg-BG" sz="1800" dirty="0" smtClean="0"/>
            </a:br>
            <a:endParaRPr lang="bg-BG" sz="1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24" y="2500306"/>
            <a:ext cx="7715304" cy="3929090"/>
          </a:xfrm>
        </p:spPr>
        <p:txBody>
          <a:bodyPr>
            <a:noAutofit/>
          </a:bodyPr>
          <a:lstStyle/>
          <a:p>
            <a:r>
              <a:rPr lang="bg-BG" sz="3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БЛАГОДАРИМ </a:t>
            </a:r>
            <a:r>
              <a:rPr lang="bg-BG" sz="3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ЗА ВНИМАНИЕТО</a:t>
            </a:r>
            <a:r>
              <a:rPr lang="bg-BG" sz="3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!</a:t>
            </a:r>
          </a:p>
          <a:p>
            <a:endParaRPr lang="bg-BG" sz="36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bg-BG" sz="36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r>
              <a:rPr lang="bg-BG" sz="1400" cap="all" dirty="0" smtClean="0">
                <a:solidFill>
                  <a:schemeClr val="tx1"/>
                </a:solidFill>
              </a:rPr>
              <a:t>“Този документ е създаден с помощта на Европейския Съюз чрез Трансграничната програма по ИПП България-СЪРБИЯ </a:t>
            </a:r>
            <a:r>
              <a:rPr lang="fi-FI" sz="1400" cap="all" dirty="0" smtClean="0">
                <a:solidFill>
                  <a:schemeClr val="tx1"/>
                </a:solidFill>
              </a:rPr>
              <a:t>CCI </a:t>
            </a:r>
            <a:r>
              <a:rPr lang="bg-BG" sz="1400" cap="all" dirty="0" smtClean="0">
                <a:solidFill>
                  <a:schemeClr val="tx1"/>
                </a:solidFill>
              </a:rPr>
              <a:t>№ 2007CB16IPO006. Съдържанието на тАЗИ ПУБЛИКАЦИЯ е единствена отговорност на Сдружение ”БЪЛГАРИЯ В европа” и по никакъв начин не отразява възгледите на Европейския Съюз или на Управляващия орган по програмата.”</a:t>
            </a:r>
            <a:endParaRPr lang="bg-BG" sz="1400" dirty="0" smtClean="0">
              <a:solidFill>
                <a:schemeClr val="tx1"/>
              </a:solidFill>
            </a:endParaRPr>
          </a:p>
          <a:p>
            <a:endParaRPr lang="bg-BG" sz="36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</TotalTime>
  <Words>664</Words>
  <Application>Microsoft Office PowerPoint</Application>
  <PresentationFormat>On-screen Show (4:3)</PresentationFormat>
  <Paragraphs>93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 Проект 2007CB16IPO006-2009-1-47 ‘Пчеларство без граници’   </vt:lpstr>
      <vt:lpstr> ИЗПЪЛНИТЕЛИ НА ПРОЕКТА  </vt:lpstr>
      <vt:lpstr> ПРОДЪЛЖИТЕЛНОСТ И МЯСТО НА ИЗПЪЛНЕНИЕ  </vt:lpstr>
      <vt:lpstr> ОБЩА ЦЕЛ  </vt:lpstr>
      <vt:lpstr> СПЕЦИФИЧНИ ЦЕЛИ  </vt:lpstr>
      <vt:lpstr> ОСНОВНИ ДЕЙНОСТИ  </vt:lpstr>
      <vt:lpstr> ОСНОВНИ ДЕЙНОСТИ  </vt:lpstr>
      <vt:lpstr> ОСНОВНИ ДЕЙНОСТИ  </vt:lpstr>
      <vt:lpstr> ОСНОВНИ ДЕЙНОСТИ  </vt:lpstr>
      <vt:lpstr> ОСНОВНИ ДЕЙНОСТИ  </vt:lpstr>
      <vt:lpstr> ОСНОВНИ ДЕЙНОСТИ  </vt:lpstr>
      <vt:lpstr> ОСНОВНИ ДЕЙНОСТИ  </vt:lpstr>
      <vt:lpstr> КОНТАКТИ  </vt:lpstr>
      <vt:lpstr>  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User</cp:lastModifiedBy>
  <cp:revision>10</cp:revision>
  <dcterms:created xsi:type="dcterms:W3CDTF">2011-11-11T07:34:52Z</dcterms:created>
  <dcterms:modified xsi:type="dcterms:W3CDTF">2011-11-11T14:29:49Z</dcterms:modified>
</cp:coreProperties>
</file>